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700" r:id="rId2"/>
    <p:sldMasterId id="2147483688" r:id="rId3"/>
    <p:sldMasterId id="214748367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88" r:id="rId6"/>
    <p:sldId id="289" r:id="rId7"/>
    <p:sldId id="290" r:id="rId8"/>
    <p:sldId id="287" r:id="rId9"/>
    <p:sldId id="291" r:id="rId10"/>
    <p:sldId id="283" r:id="rId11"/>
    <p:sldId id="27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86364" autoAdjust="0"/>
  </p:normalViewPr>
  <p:slideViewPr>
    <p:cSldViewPr snapToGrid="0">
      <p:cViewPr varScale="1">
        <p:scale>
          <a:sx n="104" d="100"/>
          <a:sy n="104" d="100"/>
        </p:scale>
        <p:origin x="132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383C6F-3C1E-4592-A14A-82286EF5F4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E3170-9D70-4CA6-BD0E-B95BF51B5D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05E04-610C-468B-9748-C35CEDE2B4C5}" type="datetimeFigureOut">
              <a:rPr lang="en-IN" smtClean="0"/>
              <a:t>07-07-2019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BD05-C449-47DF-90EA-4C524F4FFB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68733-FDF7-4BDE-B621-B7D1272DCD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A5682-4353-45C8-9EF3-888FA1A36B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16522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79095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61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fld id="{E6DBDE7E-C8E0-F448-BE7C-C0FB90AB6AF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60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fld id="{E6DBDE7E-C8E0-F448-BE7C-C0FB90AB6AF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10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fld id="{E6DBDE7E-C8E0-F448-BE7C-C0FB90AB6AF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36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fld id="{E6DBDE7E-C8E0-F448-BE7C-C0FB90AB6AF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51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fld id="{E6DBDE7E-C8E0-F448-BE7C-C0FB90AB6AF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26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-ilmenau.de/vsbs/lehre/ss-2019/seminare-bsc-msc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2400" b="0" i="0" u="none" strike="noStrike" cap="non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3" name="Google Shape;23;p41"/>
          <p:cNvCxnSpPr/>
          <p:nvPr/>
        </p:nvCxnSpPr>
        <p:spPr>
          <a:xfrm>
            <a:off x="685800" y="2548890"/>
            <a:ext cx="7848600" cy="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1"/>
          <p:cNvSpPr txBox="1"/>
          <p:nvPr/>
        </p:nvSpPr>
        <p:spPr>
          <a:xfrm>
            <a:off x="35103" y="5926832"/>
            <a:ext cx="3429000" cy="83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Research Seminar (RCSE)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Prof. Dr.Ing habil . Winfried E Kuhnhauser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Dr.Ing Peter Amthor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https://www.tu-ilmenau.de/vsbs/lehre/ss-2019/seminare-bsc-msc/</a:t>
            </a:r>
            <a:endParaRPr sz="1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344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024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685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1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526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5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2" name="Google Shape;62;p5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640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5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20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4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5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3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0C9F-9B60-4F9B-8255-FB29F98A9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9B4D8-B4FA-4D9E-B6C5-CB8D2F557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56CE9-729A-49E8-AB41-AEF8A022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299D5-1AFB-48F3-9FC8-10E9FC924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FD199-EEA9-4344-96FB-7F9D9F61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49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D023-F5A8-4412-9911-55D18E46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7E9C4-A3E9-479A-BAB2-015F4D713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8246E-EE8D-43BA-A263-1FBCFFE1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53848-F520-42A4-BEE7-C4E3E6C3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310A3-848F-47DA-8CBA-9A5B5CEB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012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DC14-7F88-497D-86A3-883B00783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113A4-C321-411A-828E-F6A639D4E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09CF9-1DE1-4E9D-ADE7-90C02528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9242F-6A3E-481E-84BC-3DFEC194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2D0B-1DB7-47A5-8240-52780C95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556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FDEC-9DD5-4529-BE7E-D20CF4BA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49879-8611-4743-9A1B-AE4BD0CE6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F9E96-6B79-4A92-A931-4399DDE4C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95418-51B7-4C1B-B98F-D3DED5E3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24B68-5D48-4725-8278-14035872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20DCD-8BF7-47E6-BC5C-DC8D8E78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68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45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F4E75-5295-483B-9F7E-42454EB2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2E062-6079-4F3D-AC40-7D358BE5A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A2568-931F-41CA-9AF5-FF970AD3C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A812D-9976-4A1A-8885-9A54A30CC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03DB56-DF48-4CAA-BB9B-D0F97D309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E299BB-2437-4CD3-96BF-E0C88F0F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09588-2D75-4D92-B60D-CFE23D45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19CB4-BFF4-4922-8D78-5418E539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843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ED60-78F8-49A7-9D09-7D7A5130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C3DDA-A048-4982-84F1-FB7AF152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AE313-0F25-4F2D-9EB8-C07CD4217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5E0E2-2A4F-449D-A2EC-8E0E51A8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453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B9A71-DCB7-404E-9D4E-DA854F56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9C1F1-E793-4E72-BDE6-6A00C364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FF1C-B522-482C-A210-154C4AAC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72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C33-E0DC-4F9E-9388-2858872C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D91F-E679-4CFA-B59B-A76E56A1A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0D567-3FD4-46D3-8660-7DA733394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9DBAD-667D-41E8-B31E-22AC34DC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5D269-991F-4890-AE9F-0602F14C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E1D7E-E1DB-4B88-8BC3-FF10241C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347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2FF5-79E6-40DC-899B-B4A061EA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8C0926-8D1F-4D28-86B1-14A17E33F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36820-8678-453B-86F0-E4F780938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63BD4-350E-4BBE-80C4-DF8B8005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0A22C-E1C3-4072-9D16-10193D92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C3C31-30E1-4270-8F5A-78444984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743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BC00-28DD-4A9B-AE70-419E9DCBF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E221A-1238-460F-8027-C91A31E6A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83340-F25F-4327-ABBF-EA4DC7D71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E5334-81AB-4A45-802C-48D6DEBD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E95D2-A866-47CA-98B0-AF93D740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12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0F4E4-F660-448A-A333-C3921C93C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F4E2F-50ED-4BE9-B872-CA1B1E042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CF374-35D9-4B31-9932-C6C97A37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E3148-06E8-4245-A2E1-EA59927D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E2C3-0A43-4CA2-A194-5FABE4FA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009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2ED2-9C46-4197-A10E-797FBDA9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45CE1-0EE1-4595-B1FC-9F248907B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B8074-E07A-48E7-9936-C40CEAD8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3D1AD-03D4-4ED8-8599-6DEF5A325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9966-197B-49CA-A18F-F93C03F5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408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CDB11-91C0-48C2-A75C-38FDBF8A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5D7CB-3CAC-4ABC-AD02-B009C554B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F476-45BC-4246-8CD7-0CE6EE22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8731A-DDE6-4329-8E05-E730B7A1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DC64D-2FA0-4A58-AA27-001100F7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626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1F94-3D46-4F70-ACC9-A53D8C50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7A972-C639-484D-9B7F-E4141A0B6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95A20-22EF-467A-8732-623CD52E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26155-D6F2-4E5D-B75A-245445E4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1F802-7FCF-4207-8A0D-8826F1146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01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rial"/>
              <a:buChar char="■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8268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4DBD-854B-438D-BC53-D02447B1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F8B0-91B4-4F33-995F-3530AB070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FE139-8DB5-47AA-A722-7174F63DB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91F87-1767-4AA5-BCEA-220DAA3C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DE06A-09FB-44FE-AC13-F34BBF83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A2F6A-068E-4027-B0C4-94BF4DED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4530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04F7-ABD4-4021-9B7B-1040DBC3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A5B45-BBE6-4F76-B3C7-43664382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A2AEC-9211-4657-B580-EFA964CD8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6A842-7CD2-4D1F-A0C0-ADC5BB422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2191A-D705-4596-ACEF-AE65252F9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9C376-328F-42AF-A7C2-32706E8B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7B2EA-5E2F-45F8-8D20-E5D9D811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B76658-28E5-451F-BCBD-B7E1CFDE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11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00F7-8183-4754-95A2-43732D3D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4CCC3-2D9A-4B6B-B5F0-DA6E1836A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4413C-3C30-4F96-BAAC-38241AC6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EF826-6EC4-444E-AC73-94315777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058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B1655-9FE0-480B-9CEE-3FF7E672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26D82-DD71-404C-B949-B5DEC9B1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3625-6582-4848-9CB9-C0AB7B42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079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629D-DB6D-4889-8D6D-5A1789BC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6ED08-8844-4026-8467-44C3BFF5D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E2448-BFE6-4E91-9A77-905C8F5F5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CAD18-7F25-4326-8ED9-FAC38290B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16A93-B164-4DDB-8AC5-51AC7E71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5D376-4E79-4709-9D25-E7DA615E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456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30A-18CC-4201-A5C7-8A31C801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7948E-D66C-4B32-958A-FA233E449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85093-C63A-44B6-87FD-4385097E0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502A8-1B54-4331-96CC-B5F16784B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C1933-4FF6-4D56-910A-A61AEFBF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7A5BD-A3F4-4B58-BCD1-2267E869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885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77E5-3AA9-44AA-AE8F-E1000B37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3D223-68C9-4D1F-AA33-3F7EF0965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98A04-B5D3-4A75-876E-A794BEBEF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5B88D-DAB7-4F36-B0B9-BEFB018D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33E78-C81E-46A0-8E4D-113D97BD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261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7124F1-8836-47B2-8E15-C6B6541D6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9F266-D5AC-48E2-B1F5-75AA3EAA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E184A-0BF5-4B6B-A980-C3374A72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F817-9C1A-4CCD-BCD4-A88FCF18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49031-07EC-4B85-ADDA-1DEB8FAF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6400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7CA16-B510-49F9-A5A8-2854B753C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ECC4C-417B-42EA-99AB-7675F273F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19E56-BA4F-4DE8-8534-A28AF0E57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501DF-70CE-445E-A138-B401A836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A76B3-313C-482C-9F5F-2C16B519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9985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AF07-F4B8-4243-B028-6B00062A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1796E-3929-4554-8CDE-F9ABEBC0E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9D934-5D14-49EE-9D80-730C6C71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891B-9F88-4FF2-916F-04E10C1A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5796-7F37-4E67-B772-B92E8E16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21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066563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BB28-FD2C-42B5-81AB-42F07588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F1E72-913C-4A05-B302-DB7C81475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7B65-1942-4EBA-BCCE-25DB6649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EDCC-A0BD-4DE3-B4C4-2EBCE0A5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E3C9-977F-4DD7-935D-5A568694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829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6F2C-9CC1-4186-A5CC-7F296DFA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517F-1749-4131-A08B-146D91DAA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F923C-F5BF-418E-BF26-BFD25CCE0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CC04A-EB8C-4E90-8704-D025C1FB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BD326-D061-4FDF-AA32-7DFF6C86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C5364-490B-48E0-804F-15494A2A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5546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6840-DD9F-4D39-9A37-27C3DCBD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0D79C-54F2-4186-9B8C-55BA08AE3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11A4A-98C9-4014-BC73-BE2244BD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84D0B-6939-4F7D-BC25-97477B55B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8089B-9E8B-488A-AFCE-84E407F90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D7214-B3B0-485C-B887-3A91FD56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48283-28D6-4835-96CB-6C851A99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E1115-8CE5-41D7-8463-DF8CCCE5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5555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5113-F288-4298-9438-F0F8AB53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5AAFE-CA6A-4328-8AF0-D6C238B9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A4902-502D-4754-AE38-9C1A2181F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B26A1-C279-495D-8D0D-B8C18F25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8943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E052B-8453-4343-9D04-C0FBD81D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E4677-F6DC-4024-8B20-A6B5539C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2B474-AC96-445B-80AF-2DEADB5F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003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F7F8-A9D0-48EC-8512-9EB4EADA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5A47E-CB20-4435-BAD6-99CDE243F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DB604-923A-4606-AF1E-06B02045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EF634-6A5C-4AB6-9564-80D4C9B8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14B37-3A32-4426-AAC3-3D686243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79DE9-2839-4111-BBF7-6EF73483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349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C753-D595-4C76-83C7-66F3085C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B8719-24C3-484D-91EE-440F4A689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07D74-5556-482F-AE7E-8CFF2994B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3B0A0-F370-4CB7-BF18-F5151D685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9E514-B8A0-47CD-AD3F-25DC3328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D07A4-6A1E-48BA-9A68-5DDA827F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414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A918-BDBB-44EA-A9BC-E39179A7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FD82D-888D-4191-8D70-B0220CB4A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9715F-D17F-4C54-B014-559A97EE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0617-A2E4-40CE-9F2B-6FB7C037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F583E-BCEB-41EC-A3E4-127BC399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995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815059-BAA0-49E4-9D2F-0E6F0F90A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B0C8D-D271-4ED0-BDD4-B9C9CDE6C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70D3-C70D-4E5A-9FDE-42E808EB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940A4-2097-463E-8813-4318DFB1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8BB09-6AF5-4433-A243-256909B8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58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747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43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6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96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47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429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4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48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48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91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/>
          <p:nvPr/>
        </p:nvSpPr>
        <p:spPr>
          <a:xfrm>
            <a:off x="0" y="0"/>
            <a:ext cx="457200" cy="3886200"/>
          </a:xfrm>
          <a:prstGeom prst="rect">
            <a:avLst/>
          </a:prstGeom>
          <a:solidFill>
            <a:srgbClr val="FF7900">
              <a:alpha val="5960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33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40"/>
          <p:cNvSpPr/>
          <p:nvPr/>
        </p:nvSpPr>
        <p:spPr>
          <a:xfrm>
            <a:off x="0" y="4457700"/>
            <a:ext cx="9144000" cy="685800"/>
          </a:xfrm>
          <a:prstGeom prst="rect">
            <a:avLst/>
          </a:prstGeom>
          <a:solidFill>
            <a:srgbClr val="0033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33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40" descr="Logo-A4-50mm-4C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315200" y="4587479"/>
            <a:ext cx="1295400" cy="3262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0"/>
          <p:cNvSpPr/>
          <p:nvPr/>
        </p:nvSpPr>
        <p:spPr>
          <a:xfrm>
            <a:off x="0" y="1428750"/>
            <a:ext cx="457200" cy="685800"/>
          </a:xfrm>
          <a:prstGeom prst="rect">
            <a:avLst/>
          </a:prstGeom>
          <a:solidFill>
            <a:srgbClr val="FF7900">
              <a:alpha val="9843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33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0"/>
          <p:cNvSpPr/>
          <p:nvPr/>
        </p:nvSpPr>
        <p:spPr>
          <a:xfrm>
            <a:off x="0" y="2114550"/>
            <a:ext cx="457200" cy="2343150"/>
          </a:xfrm>
          <a:prstGeom prst="rect">
            <a:avLst/>
          </a:prstGeom>
          <a:solidFill>
            <a:srgbClr val="FF79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33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0"/>
          <p:cNvSpPr/>
          <p:nvPr/>
        </p:nvSpPr>
        <p:spPr>
          <a:xfrm>
            <a:off x="0" y="1143000"/>
            <a:ext cx="457200" cy="2743200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33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0"/>
          <p:cNvSpPr/>
          <p:nvPr/>
        </p:nvSpPr>
        <p:spPr>
          <a:xfrm>
            <a:off x="0" y="2343150"/>
            <a:ext cx="457200" cy="57150"/>
          </a:xfrm>
          <a:prstGeom prst="rect">
            <a:avLst/>
          </a:prstGeom>
          <a:solidFill>
            <a:srgbClr val="FF79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74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0"/>
          <p:cNvSpPr/>
          <p:nvPr/>
        </p:nvSpPr>
        <p:spPr>
          <a:xfrm>
            <a:off x="0" y="285750"/>
            <a:ext cx="457200" cy="57150"/>
          </a:xfrm>
          <a:prstGeom prst="rect">
            <a:avLst/>
          </a:prstGeom>
          <a:solidFill>
            <a:srgbClr val="FF79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74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0"/>
          <p:cNvSpPr/>
          <p:nvPr/>
        </p:nvSpPr>
        <p:spPr>
          <a:xfrm>
            <a:off x="0" y="4400550"/>
            <a:ext cx="457200" cy="57150"/>
          </a:xfrm>
          <a:prstGeom prst="rect">
            <a:avLst/>
          </a:prstGeom>
          <a:solidFill>
            <a:schemeClr val="lt1">
              <a:alpha val="4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74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0"/>
          <p:cNvSpPr/>
          <p:nvPr/>
        </p:nvSpPr>
        <p:spPr>
          <a:xfrm>
            <a:off x="0" y="5086350"/>
            <a:ext cx="9144000" cy="57150"/>
          </a:xfrm>
          <a:prstGeom prst="rect">
            <a:avLst/>
          </a:prstGeom>
          <a:solidFill>
            <a:srgbClr val="0074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33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6;p40"/>
          <p:cNvCxnSpPr/>
          <p:nvPr/>
        </p:nvCxnSpPr>
        <p:spPr>
          <a:xfrm>
            <a:off x="0" y="50863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40"/>
          <p:cNvSpPr/>
          <p:nvPr/>
        </p:nvSpPr>
        <p:spPr>
          <a:xfrm>
            <a:off x="0" y="0"/>
            <a:ext cx="457200" cy="342900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33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0"/>
          <p:cNvSpPr/>
          <p:nvPr/>
        </p:nvSpPr>
        <p:spPr>
          <a:xfrm>
            <a:off x="0" y="914400"/>
            <a:ext cx="457200" cy="114300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33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0"/>
          <p:cNvSpPr/>
          <p:nvPr/>
        </p:nvSpPr>
        <p:spPr>
          <a:xfrm>
            <a:off x="0" y="3943350"/>
            <a:ext cx="457200" cy="114300"/>
          </a:xfrm>
          <a:prstGeom prst="rect">
            <a:avLst/>
          </a:prstGeom>
          <a:solidFill>
            <a:srgbClr val="FF7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33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5908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C40335-C286-4014-8591-05531C7D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E9A6-B879-4C28-8257-303B076E2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3B520-970B-4EA0-8C2A-97B257EE1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619F7-4035-4CC7-A537-3EB5FEE0B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B9AA5-A80F-4DA3-AE10-53C5675EB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C37E2-3ACA-429A-89EB-890B40B60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43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F872B-F3A3-4CFF-B095-E1A86319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3745B-BA87-4341-A1F3-6A52BD76A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2A00-BD87-4168-85DB-A0CA187F9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2DA30-470F-4EA8-927F-7421A7459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4003-5F22-4CB0-BE3E-E316880B6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04032-1356-4C0B-8069-B42AA13CF8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98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17DE3-98FD-4CC2-8283-16E287CA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F6457-6CD6-414D-A57D-C6ED73C9B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386B7-4F7B-4902-94B4-D9732D570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A95D2-9F5A-488C-BABF-5507D1AC9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30551-5E72-4A76-9702-B00092E85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A781D-DDC3-431D-9818-979809758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16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859706" y="3377903"/>
            <a:ext cx="1960636" cy="887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>
                <a:solidFill>
                  <a:srgbClr val="000000"/>
                </a:solidFill>
              </a:rPr>
              <a:t>Kiran </a:t>
            </a:r>
            <a:r>
              <a:rPr lang="en-SG" sz="1600" dirty="0" err="1">
                <a:solidFill>
                  <a:srgbClr val="000000"/>
                </a:solidFill>
              </a:rPr>
              <a:t>Gosavi</a:t>
            </a:r>
            <a:endParaRPr lang="en-SG" sz="1600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>
                <a:solidFill>
                  <a:srgbClr val="000000"/>
                </a:solidFill>
              </a:rPr>
              <a:t>Gordon Ohawa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>
                <a:solidFill>
                  <a:srgbClr val="000000"/>
                </a:solidFill>
              </a:rPr>
              <a:t>Rajiv </a:t>
            </a:r>
            <a:r>
              <a:rPr lang="en-SG" sz="1600" dirty="0" err="1">
                <a:solidFill>
                  <a:srgbClr val="000000"/>
                </a:solidFill>
              </a:rPr>
              <a:t>Ponnathpur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294967295"/>
          </p:nvPr>
        </p:nvSpPr>
        <p:spPr>
          <a:xfrm>
            <a:off x="2076998" y="769535"/>
            <a:ext cx="4980272" cy="818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SG" sz="2800" b="1" dirty="0">
                <a:latin typeface="+mj-lt"/>
              </a:rPr>
              <a:t>Carduino Finish Line Timer</a:t>
            </a:r>
            <a:endParaRPr sz="2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9E129-681C-475B-BB4C-42A5FEB6D923}"/>
              </a:ext>
            </a:extLst>
          </p:cNvPr>
          <p:cNvSpPr txBox="1"/>
          <p:nvPr/>
        </p:nvSpPr>
        <p:spPr>
          <a:xfrm>
            <a:off x="2451934" y="1560656"/>
            <a:ext cx="42304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2000" dirty="0"/>
              <a:t>Embedded Systems Lab Training</a:t>
            </a:r>
          </a:p>
          <a:p>
            <a:pPr algn="ctr">
              <a:lnSpc>
                <a:spcPct val="150000"/>
              </a:lnSpc>
            </a:pPr>
            <a:r>
              <a:rPr lang="en-SG" sz="1800" dirty="0"/>
              <a:t>RCSE 2019</a:t>
            </a:r>
          </a:p>
          <a:p>
            <a:endParaRPr lang="en-SG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567134" y="45604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1200" dirty="0">
                <a:solidFill>
                  <a:srgbClr val="FFFFFF"/>
                </a:solidFill>
                <a:latin typeface="Arial" charset="0"/>
              </a:rPr>
              <a:t>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7518" y="3685403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Supervisor:</a:t>
            </a:r>
          </a:p>
          <a:p>
            <a:r>
              <a:rPr lang="en-IN" dirty="0"/>
              <a:t>Alexander Wichmann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7" y="198724"/>
            <a:ext cx="2558716" cy="487690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000000"/>
                </a:solidFill>
              </a:rPr>
              <a:t>System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366" y="598183"/>
            <a:ext cx="7571873" cy="3610819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A timing system for:</a:t>
            </a:r>
          </a:p>
          <a:p>
            <a:pPr marL="7620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r>
              <a:rPr lang="en-US" sz="1800" dirty="0">
                <a:solidFill>
                  <a:srgbClr val="000000"/>
                </a:solidFill>
                <a:latin typeface="+mn-lt"/>
              </a:rPr>
              <a:t>Detecting when an object crosses a finish line</a:t>
            </a:r>
          </a:p>
          <a:p>
            <a:pPr marL="76200" indent="0"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  </a:t>
            </a:r>
          </a:p>
          <a:p>
            <a:r>
              <a:rPr lang="en-US" sz="1800" dirty="0">
                <a:solidFill>
                  <a:srgbClr val="000000"/>
                </a:solidFill>
                <a:latin typeface="+mn-lt"/>
              </a:rPr>
              <a:t>Output the time between the intervals</a:t>
            </a:r>
          </a:p>
          <a:p>
            <a:pPr marL="76200" indent="0">
              <a:buNone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76200" indent="0"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Object could be a car moving in a lap race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7134" y="45604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1200" dirty="0">
                <a:solidFill>
                  <a:srgbClr val="FFFFFF"/>
                </a:solidFill>
                <a:latin typeface="Arial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4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377" y="200728"/>
            <a:ext cx="4596063" cy="476447"/>
          </a:xfrm>
        </p:spPr>
        <p:txBody>
          <a:bodyPr/>
          <a:lstStyle/>
          <a:p>
            <a:pPr algn="l"/>
            <a:r>
              <a:rPr lang="en-SG" sz="2400" b="1" dirty="0">
                <a:solidFill>
                  <a:srgbClr val="000000"/>
                </a:solidFill>
              </a:rPr>
              <a:t>System Layout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377" y="814795"/>
            <a:ext cx="6545179" cy="30673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SG" sz="1800" dirty="0">
                <a:solidFill>
                  <a:srgbClr val="000000"/>
                </a:solidFill>
              </a:rPr>
              <a:t>Laser transmitter and a detector positioned parallel and facing each other</a:t>
            </a:r>
          </a:p>
          <a:p>
            <a:pPr>
              <a:lnSpc>
                <a:spcPct val="150000"/>
              </a:lnSpc>
            </a:pPr>
            <a:r>
              <a:rPr lang="en-SG" sz="1800" dirty="0">
                <a:solidFill>
                  <a:srgbClr val="000000"/>
                </a:solidFill>
              </a:rPr>
              <a:t>Connected to an Arduino via breadboards</a:t>
            </a:r>
          </a:p>
          <a:p>
            <a:pPr>
              <a:lnSpc>
                <a:spcPct val="150000"/>
              </a:lnSpc>
            </a:pPr>
            <a:r>
              <a:rPr lang="en-SG" sz="1800" dirty="0">
                <a:solidFill>
                  <a:srgbClr val="000000"/>
                </a:solidFill>
              </a:rPr>
              <a:t>The detector should detect any slightest obstruction of the laser- object detected</a:t>
            </a:r>
            <a:endParaRPr lang="en-US" sz="135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</a:rPr>
              <a:t>Current and previous detection intervals are displayed on the screen</a:t>
            </a:r>
            <a:endParaRPr lang="en-SG" sz="18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7134" y="45604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1200" dirty="0">
                <a:solidFill>
                  <a:srgbClr val="FFFFFF"/>
                </a:solidFill>
                <a:latin typeface="Arial" charset="0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92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75086"/>
            <a:ext cx="2526631" cy="486499"/>
          </a:xfrm>
        </p:spPr>
        <p:txBody>
          <a:bodyPr/>
          <a:lstStyle/>
          <a:p>
            <a:pPr algn="l"/>
            <a:r>
              <a:rPr lang="en-SG" sz="2400" b="1" dirty="0">
                <a:solidFill>
                  <a:srgbClr val="000000"/>
                </a:solidFill>
              </a:rPr>
              <a:t>Applications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61585"/>
            <a:ext cx="8101263" cy="34844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</a:rPr>
              <a:t>Break beam timing system in athletics for testing individual athletes best time</a:t>
            </a:r>
          </a:p>
          <a:p>
            <a:pPr marL="7620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</a:rPr>
              <a:t>Object detection  in security installations. In this case an alarm is triggered when an object is detected</a:t>
            </a:r>
          </a:p>
          <a:p>
            <a:pPr marL="7620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</a:rPr>
              <a:t>Circuit car racing for recording the best time in each lap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SG" sz="1800" dirty="0"/>
          </a:p>
          <a:p>
            <a:pPr marL="76200" indent="0">
              <a:buNone/>
            </a:pPr>
            <a:endParaRPr 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4567134" y="45604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1200" dirty="0">
                <a:solidFill>
                  <a:srgbClr val="FFFFFF"/>
                </a:solidFill>
                <a:latin typeface="Arial" charset="0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62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186" y="197958"/>
            <a:ext cx="3850105" cy="531958"/>
          </a:xfrm>
        </p:spPr>
        <p:txBody>
          <a:bodyPr/>
          <a:lstStyle/>
          <a:p>
            <a:r>
              <a:rPr lang="en-SG" sz="2400" b="1" dirty="0">
                <a:solidFill>
                  <a:srgbClr val="000000"/>
                </a:solidFill>
              </a:rPr>
              <a:t>Hardware Requirements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343" y="729916"/>
            <a:ext cx="7579895" cy="35245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SG" sz="1800" dirty="0">
                <a:solidFill>
                  <a:srgbClr val="000000"/>
                </a:solidFill>
              </a:rPr>
              <a:t>Arduino Uno Board</a:t>
            </a:r>
          </a:p>
          <a:p>
            <a:pPr>
              <a:lnSpc>
                <a:spcPct val="150000"/>
              </a:lnSpc>
            </a:pPr>
            <a:r>
              <a:rPr lang="en-SG" sz="1800" dirty="0">
                <a:solidFill>
                  <a:srgbClr val="000000"/>
                </a:solidFill>
              </a:rPr>
              <a:t>Breadboard 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</a:rPr>
              <a:t>Colored LCD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Laser transmitter</a:t>
            </a:r>
          </a:p>
          <a:p>
            <a:r>
              <a:rPr lang="en-US" sz="1800" dirty="0">
                <a:solidFill>
                  <a:srgbClr val="000000"/>
                </a:solidFill>
              </a:rPr>
              <a:t>Laser detector</a:t>
            </a:r>
            <a:endParaRPr lang="en-KE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2 breadboards</a:t>
            </a:r>
            <a:endParaRPr lang="en-KE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Arduino shields</a:t>
            </a:r>
          </a:p>
          <a:p>
            <a:pPr>
              <a:lnSpc>
                <a:spcPct val="150000"/>
              </a:lnSpc>
            </a:pPr>
            <a:r>
              <a:rPr lang="en-SG" sz="1800" dirty="0">
                <a:solidFill>
                  <a:srgbClr val="000000"/>
                </a:solidFill>
              </a:rPr>
              <a:t>Jumper wires</a:t>
            </a:r>
          </a:p>
          <a:p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4567134" y="45604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1200" dirty="0">
                <a:solidFill>
                  <a:srgbClr val="FFFFFF"/>
                </a:solidFill>
                <a:latin typeface="Arial" charset="0"/>
              </a:rPr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0"/>
            <a:ext cx="1988457" cy="841829"/>
          </a:xfrm>
        </p:spPr>
        <p:txBody>
          <a:bodyPr/>
          <a:lstStyle/>
          <a:p>
            <a:r>
              <a:rPr lang="en-SG" sz="2400" b="1" dirty="0">
                <a:solidFill>
                  <a:srgbClr val="000000"/>
                </a:solidFill>
              </a:rPr>
              <a:t>Schematic Diagram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7134" y="45604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1200" dirty="0">
                <a:solidFill>
                  <a:srgbClr val="FFFFFF"/>
                </a:solidFill>
                <a:latin typeface="Arial" charset="0"/>
              </a:rPr>
              <a:t>6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DA4DEC-5502-4CD6-A605-2A529173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031614"/>
            <a:ext cx="8534400" cy="35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7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39" y="77978"/>
            <a:ext cx="3917748" cy="506119"/>
          </a:xfrm>
        </p:spPr>
        <p:txBody>
          <a:bodyPr/>
          <a:lstStyle/>
          <a:p>
            <a:r>
              <a:rPr lang="en-SG" sz="2400" b="1" dirty="0"/>
              <a:t> </a:t>
            </a:r>
            <a:r>
              <a:rPr lang="en-SG" sz="2400" b="1" dirty="0">
                <a:solidFill>
                  <a:srgbClr val="000000"/>
                </a:solidFill>
              </a:rPr>
              <a:t>Breadboard arrangement</a:t>
            </a:r>
            <a:br>
              <a:rPr lang="en-SG" sz="2400" b="1" dirty="0"/>
            </a:br>
            <a:endParaRPr lang="en-SG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67134" y="45604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1200" dirty="0">
                <a:solidFill>
                  <a:srgbClr val="FFFFFF"/>
                </a:solidFill>
                <a:latin typeface="Arial" charset="0"/>
              </a:rPr>
              <a:t>7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D6B64-375E-4A89-92AD-728AD814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28" y="584097"/>
            <a:ext cx="7878618" cy="38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43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DAD97-FF67-440C-B673-8CFAB070B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15389"/>
            <a:ext cx="8520600" cy="4053486"/>
          </a:xfrm>
        </p:spPr>
        <p:txBody>
          <a:bodyPr/>
          <a:lstStyle/>
          <a:p>
            <a:pPr marL="114300" indent="0" algn="ctr">
              <a:buNone/>
            </a:pPr>
            <a:endParaRPr lang="en-IN" sz="3600" dirty="0"/>
          </a:p>
          <a:p>
            <a:pPr marL="114300" indent="0" algn="ctr">
              <a:buNone/>
            </a:pPr>
            <a:endParaRPr lang="en-IN" sz="3600" dirty="0"/>
          </a:p>
          <a:p>
            <a:pPr marL="114300" indent="0" algn="ctr">
              <a:buNone/>
            </a:pPr>
            <a:r>
              <a:rPr lang="en-IN" sz="3600" dirty="0">
                <a:solidFill>
                  <a:srgbClr val="000000"/>
                </a:solidFill>
              </a:rPr>
              <a:t>Demonstration</a:t>
            </a:r>
            <a:r>
              <a:rPr lang="en-IN" sz="3600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709" y="45604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kern="1200" dirty="0">
                <a:solidFill>
                  <a:srgbClr val="FFFFFF"/>
                </a:solidFill>
                <a:latin typeface="Arial" charset="0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75850"/>
      </p:ext>
    </p:extLst>
  </p:cSld>
  <p:clrMapOvr>
    <a:masterClrMapping/>
  </p:clrMapOvr>
</p:sld>
</file>

<file path=ppt/theme/theme1.xml><?xml version="1.0" encoding="utf-8"?>
<a:theme xmlns:a="http://schemas.openxmlformats.org/drawingml/2006/main" name="Leere Präsentation">
  <a:themeElements>
    <a:clrScheme name="Leere Präsentation 13">
      <a:dk1>
        <a:srgbClr val="003359"/>
      </a:dk1>
      <a:lt1>
        <a:srgbClr val="FFFFFF"/>
      </a:lt1>
      <a:dk2>
        <a:srgbClr val="FF7900"/>
      </a:dk2>
      <a:lt2>
        <a:srgbClr val="808080"/>
      </a:lt2>
      <a:accent1>
        <a:srgbClr val="B4DCDC"/>
      </a:accent1>
      <a:accent2>
        <a:srgbClr val="FF7900"/>
      </a:accent2>
      <a:accent3>
        <a:srgbClr val="FFFFFF"/>
      </a:accent3>
      <a:accent4>
        <a:srgbClr val="002A4B"/>
      </a:accent4>
      <a:accent5>
        <a:srgbClr val="D6EBEB"/>
      </a:accent5>
      <a:accent6>
        <a:srgbClr val="E76D00"/>
      </a:accent6>
      <a:hlink>
        <a:srgbClr val="00747A"/>
      </a:hlink>
      <a:folHlink>
        <a:srgbClr val="78B6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</Template>
  <TotalTime>1619</TotalTime>
  <Words>160</Words>
  <Application>Microsoft Office PowerPoint</Application>
  <PresentationFormat>On-screen Show (16:9)</PresentationFormat>
  <Paragraphs>55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Leere Präsentation</vt:lpstr>
      <vt:lpstr>2_Custom Design</vt:lpstr>
      <vt:lpstr>1_Custom Design</vt:lpstr>
      <vt:lpstr>Custom Design</vt:lpstr>
      <vt:lpstr>Carduino Finish Line Timer</vt:lpstr>
      <vt:lpstr>System Idea</vt:lpstr>
      <vt:lpstr>System Layout</vt:lpstr>
      <vt:lpstr>Applications</vt:lpstr>
      <vt:lpstr>Hardware Requirements</vt:lpstr>
      <vt:lpstr>Schematic Diagram</vt:lpstr>
      <vt:lpstr> Breadboard arrangement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Drone-Aided Communication as a Key Enabler for 5G and Resilient Public Safety Networks</dc:title>
  <dc:creator>Davy</dc:creator>
  <cp:lastModifiedBy>Gordon Onyango Ohawa</cp:lastModifiedBy>
  <cp:revision>162</cp:revision>
  <dcterms:modified xsi:type="dcterms:W3CDTF">2019-07-07T12:20:16Z</dcterms:modified>
</cp:coreProperties>
</file>